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0" r:id="rId3"/>
    <p:sldId id="281" r:id="rId4"/>
    <p:sldId id="283" r:id="rId5"/>
    <p:sldId id="274" r:id="rId6"/>
    <p:sldId id="285" r:id="rId7"/>
    <p:sldId id="287" r:id="rId8"/>
    <p:sldId id="289" r:id="rId9"/>
    <p:sldId id="296" r:id="rId10"/>
    <p:sldId id="298" r:id="rId11"/>
    <p:sldId id="302" r:id="rId12"/>
    <p:sldId id="313" r:id="rId13"/>
    <p:sldId id="316" r:id="rId14"/>
  </p:sldIdLst>
  <p:sldSz cx="12241213" cy="6840538"/>
  <p:notesSz cx="6858000" cy="9144000"/>
  <p:defaultTextStyle>
    <a:defPPr>
      <a:defRPr lang="ru-RU"/>
    </a:defPPr>
    <a:lvl1pPr marL="0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579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157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1736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2315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2894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3472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4051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4630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5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>
        <p:scale>
          <a:sx n="80" d="100"/>
          <a:sy n="80" d="100"/>
        </p:scale>
        <p:origin x="-701" y="-154"/>
      </p:cViewPr>
      <p:guideLst>
        <p:guide orient="horz" pos="2155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446F4-4A5E-4592-B2D7-B7DB665AF672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9D7637C0-2518-4AF1-BF59-68F78D531CF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u="sng" dirty="0" smtClean="0"/>
            <a:t>ФАЗА 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smtClean="0"/>
            <a:t>Открытие и подготовка проекта</a:t>
          </a:r>
          <a:endParaRPr lang="ru-RU" sz="2400" dirty="0"/>
        </a:p>
      </dgm:t>
    </dgm:pt>
    <dgm:pt modelId="{9ACA2A19-6B43-4974-9876-83C67FBE2EB9}" type="parTrans" cxnId="{E9F266CA-6EBF-44EB-B251-8DEBEBC8DFE7}">
      <dgm:prSet/>
      <dgm:spPr/>
      <dgm:t>
        <a:bodyPr/>
        <a:lstStyle/>
        <a:p>
          <a:endParaRPr lang="ru-RU"/>
        </a:p>
      </dgm:t>
    </dgm:pt>
    <dgm:pt modelId="{795DD5E5-A992-4DA7-B6B8-20221D212BD0}" type="sibTrans" cxnId="{E9F266CA-6EBF-44EB-B251-8DEBEBC8DFE7}">
      <dgm:prSet/>
      <dgm:spPr/>
      <dgm:t>
        <a:bodyPr/>
        <a:lstStyle/>
        <a:p>
          <a:endParaRPr lang="ru-RU"/>
        </a:p>
      </dgm:t>
    </dgm:pt>
    <dgm:pt modelId="{2F5F6349-A3A8-4BB2-AF2B-9A2C6623B73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b="1" u="sng" dirty="0" smtClean="0"/>
            <a:t>ФАЗА 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200" dirty="0" smtClean="0"/>
            <a:t>Диагностика и целевое состояние</a:t>
          </a:r>
          <a:endParaRPr lang="ru-RU" sz="2200" dirty="0"/>
        </a:p>
      </dgm:t>
    </dgm:pt>
    <dgm:pt modelId="{FB2478DE-2C2B-4B82-BD3F-4DE1ABCD3E4B}" type="parTrans" cxnId="{27BBCBFA-A77F-4FC5-9789-C9435E033021}">
      <dgm:prSet/>
      <dgm:spPr/>
      <dgm:t>
        <a:bodyPr/>
        <a:lstStyle/>
        <a:p>
          <a:endParaRPr lang="ru-RU"/>
        </a:p>
      </dgm:t>
    </dgm:pt>
    <dgm:pt modelId="{C0120F31-543F-46D6-B680-90326739B7DA}" type="sibTrans" cxnId="{27BBCBFA-A77F-4FC5-9789-C9435E033021}">
      <dgm:prSet/>
      <dgm:spPr/>
      <dgm:t>
        <a:bodyPr/>
        <a:lstStyle/>
        <a:p>
          <a:endParaRPr lang="ru-RU"/>
        </a:p>
      </dgm:t>
    </dgm:pt>
    <dgm:pt modelId="{7129569D-6E86-48D9-956E-32A4ECA6724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b="1" u="sng" dirty="0" smtClean="0"/>
            <a:t>ФАЗА 5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200" dirty="0" smtClean="0"/>
            <a:t>Закрепление результатов и закрытие проекта</a:t>
          </a:r>
          <a:endParaRPr lang="ru-RU" sz="2200" dirty="0"/>
        </a:p>
      </dgm:t>
    </dgm:pt>
    <dgm:pt modelId="{BC35C169-1007-4145-BBA2-626125990AA2}" type="parTrans" cxnId="{D9100D3B-2E83-4C0B-AFF0-8B0DD35519B7}">
      <dgm:prSet/>
      <dgm:spPr/>
      <dgm:t>
        <a:bodyPr/>
        <a:lstStyle/>
        <a:p>
          <a:endParaRPr lang="ru-RU"/>
        </a:p>
      </dgm:t>
    </dgm:pt>
    <dgm:pt modelId="{522D690E-53B1-481F-9867-5912A96E4A5A}" type="sibTrans" cxnId="{D9100D3B-2E83-4C0B-AFF0-8B0DD35519B7}">
      <dgm:prSet/>
      <dgm:spPr/>
      <dgm:t>
        <a:bodyPr/>
        <a:lstStyle/>
        <a:p>
          <a:endParaRPr lang="ru-RU"/>
        </a:p>
      </dgm:t>
    </dgm:pt>
    <dgm:pt modelId="{67BE2FAF-2628-4496-9B59-624F96899B0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2000" dirty="0"/>
        </a:p>
      </dgm:t>
    </dgm:pt>
    <dgm:pt modelId="{CA50F731-B72D-471A-8DA7-AA87DBC65DDD}" type="parTrans" cxnId="{46CAB135-FF4E-4398-BACC-D871B8248A0B}">
      <dgm:prSet/>
      <dgm:spPr/>
      <dgm:t>
        <a:bodyPr/>
        <a:lstStyle/>
        <a:p>
          <a:endParaRPr lang="ru-RU"/>
        </a:p>
      </dgm:t>
    </dgm:pt>
    <dgm:pt modelId="{9C1F049A-8C23-4D4E-8C47-D5CEFBA5FFEB}" type="sibTrans" cxnId="{46CAB135-FF4E-4398-BACC-D871B8248A0B}">
      <dgm:prSet/>
      <dgm:spPr/>
      <dgm:t>
        <a:bodyPr/>
        <a:lstStyle/>
        <a:p>
          <a:endParaRPr lang="ru-RU"/>
        </a:p>
      </dgm:t>
    </dgm:pt>
    <dgm:pt modelId="{9676C787-905F-45B5-82E0-D1D93662072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u="sng" dirty="0" smtClean="0"/>
            <a:t>ФАЗА 3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smtClean="0"/>
            <a:t>Внедрение улучшений</a:t>
          </a:r>
          <a:endParaRPr lang="ru-RU" sz="2400" dirty="0"/>
        </a:p>
      </dgm:t>
    </dgm:pt>
    <dgm:pt modelId="{8361DAFF-4F61-4F14-802F-E7BA9E1572CE}" type="parTrans" cxnId="{1205B756-3124-486A-929D-5A71B84499D0}">
      <dgm:prSet/>
      <dgm:spPr/>
      <dgm:t>
        <a:bodyPr/>
        <a:lstStyle/>
        <a:p>
          <a:endParaRPr lang="ru-RU"/>
        </a:p>
      </dgm:t>
    </dgm:pt>
    <dgm:pt modelId="{E38AB61A-1CD0-403C-9331-64636D132487}" type="sibTrans" cxnId="{1205B756-3124-486A-929D-5A71B84499D0}">
      <dgm:prSet/>
      <dgm:spPr/>
      <dgm:t>
        <a:bodyPr/>
        <a:lstStyle/>
        <a:p>
          <a:endParaRPr lang="ru-RU"/>
        </a:p>
      </dgm:t>
    </dgm:pt>
    <dgm:pt modelId="{E2D63A53-2C46-4C40-A446-D1E209E678EC}" type="pres">
      <dgm:prSet presAssocID="{064446F4-4A5E-4592-B2D7-B7DB665AF672}" presName="Name0" presStyleCnt="0">
        <dgm:presLayoutVars>
          <dgm:dir/>
          <dgm:resizeHandles val="exact"/>
        </dgm:presLayoutVars>
      </dgm:prSet>
      <dgm:spPr/>
    </dgm:pt>
    <dgm:pt modelId="{7D6AE191-77C5-4D92-9483-A1FEA8F79F2D}" type="pres">
      <dgm:prSet presAssocID="{9D7637C0-2518-4AF1-BF59-68F78D531CF4}" presName="node" presStyleLbl="node1" presStyleIdx="0" presStyleCnt="5" custScaleY="193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961E0-7F21-458E-9D36-AA92FFF35D35}" type="pres">
      <dgm:prSet presAssocID="{795DD5E5-A992-4DA7-B6B8-20221D212BD0}" presName="sibTrans" presStyleLbl="sibTrans2D1" presStyleIdx="0" presStyleCnt="4"/>
      <dgm:spPr/>
      <dgm:t>
        <a:bodyPr/>
        <a:lstStyle/>
        <a:p>
          <a:endParaRPr lang="ru-RU"/>
        </a:p>
      </dgm:t>
    </dgm:pt>
    <dgm:pt modelId="{B8B6F54C-5B61-4748-821C-B4A3070F64BF}" type="pres">
      <dgm:prSet presAssocID="{795DD5E5-A992-4DA7-B6B8-20221D212BD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927AB65-E73D-4827-8C06-599AC82F70AA}" type="pres">
      <dgm:prSet presAssocID="{2F5F6349-A3A8-4BB2-AF2B-9A2C6623B73F}" presName="node" presStyleLbl="node1" presStyleIdx="1" presStyleCnt="5" custScaleY="193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20D2B-E5B6-4292-A8AE-2DCD31E83B58}" type="pres">
      <dgm:prSet presAssocID="{C0120F31-543F-46D6-B680-90326739B7D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32BC38DF-F977-4CCA-8696-D2A86FC587E1}" type="pres">
      <dgm:prSet presAssocID="{C0120F31-543F-46D6-B680-90326739B7D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0E8BF22-EC4B-4818-8867-7720965D57B9}" type="pres">
      <dgm:prSet presAssocID="{9676C787-905F-45B5-82E0-D1D93662072F}" presName="node" presStyleLbl="node1" presStyleIdx="2" presStyleCnt="5" custScaleY="193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32641-3797-48D5-A93D-030AE5E8CD9B}" type="pres">
      <dgm:prSet presAssocID="{E38AB61A-1CD0-403C-9331-64636D13248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A6EB44D-42B5-4019-A4F3-1B5520CA1106}" type="pres">
      <dgm:prSet presAssocID="{E38AB61A-1CD0-403C-9331-64636D13248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F458F7AF-036A-4036-A447-362AAEDADEBC}" type="pres">
      <dgm:prSet presAssocID="{67BE2FAF-2628-4496-9B59-624F96899B04}" presName="node" presStyleLbl="node1" presStyleIdx="3" presStyleCnt="5" custScaleY="193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404E4-8EBA-4865-B148-443715AC7B13}" type="pres">
      <dgm:prSet presAssocID="{9C1F049A-8C23-4D4E-8C47-D5CEFBA5FFEB}" presName="sibTrans" presStyleLbl="sibTrans2D1" presStyleIdx="3" presStyleCnt="4"/>
      <dgm:spPr/>
      <dgm:t>
        <a:bodyPr/>
        <a:lstStyle/>
        <a:p>
          <a:endParaRPr lang="ru-RU"/>
        </a:p>
      </dgm:t>
    </dgm:pt>
    <dgm:pt modelId="{796CA20D-B9D5-47FD-9457-A316FBEFFEB7}" type="pres">
      <dgm:prSet presAssocID="{9C1F049A-8C23-4D4E-8C47-D5CEFBA5FFE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9A39EB24-F966-450D-A42C-91E8434263C6}" type="pres">
      <dgm:prSet presAssocID="{7129569D-6E86-48D9-956E-32A4ECA67249}" presName="node" presStyleLbl="node1" presStyleIdx="4" presStyleCnt="5" custScaleY="193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81F508-F5B2-4420-B1DA-CE0FDB724E3A}" type="presOf" srcId="{9D7637C0-2518-4AF1-BF59-68F78D531CF4}" destId="{7D6AE191-77C5-4D92-9483-A1FEA8F79F2D}" srcOrd="0" destOrd="0" presId="urn:microsoft.com/office/officeart/2005/8/layout/process1"/>
    <dgm:cxn modelId="{E9F266CA-6EBF-44EB-B251-8DEBEBC8DFE7}" srcId="{064446F4-4A5E-4592-B2D7-B7DB665AF672}" destId="{9D7637C0-2518-4AF1-BF59-68F78D531CF4}" srcOrd="0" destOrd="0" parTransId="{9ACA2A19-6B43-4974-9876-83C67FBE2EB9}" sibTransId="{795DD5E5-A992-4DA7-B6B8-20221D212BD0}"/>
    <dgm:cxn modelId="{92B42D1D-90D1-4A79-ABA7-101EEBCA1710}" type="presOf" srcId="{064446F4-4A5E-4592-B2D7-B7DB665AF672}" destId="{E2D63A53-2C46-4C40-A446-D1E209E678EC}" srcOrd="0" destOrd="0" presId="urn:microsoft.com/office/officeart/2005/8/layout/process1"/>
    <dgm:cxn modelId="{9DD66BEF-A04C-4606-9273-31F7EBD7EF7E}" type="presOf" srcId="{795DD5E5-A992-4DA7-B6B8-20221D212BD0}" destId="{B8B6F54C-5B61-4748-821C-B4A3070F64BF}" srcOrd="1" destOrd="0" presId="urn:microsoft.com/office/officeart/2005/8/layout/process1"/>
    <dgm:cxn modelId="{56ECD1AF-E1C5-4DCA-B998-FF50E83DDA9A}" type="presOf" srcId="{9C1F049A-8C23-4D4E-8C47-D5CEFBA5FFEB}" destId="{4C7404E4-8EBA-4865-B148-443715AC7B13}" srcOrd="0" destOrd="0" presId="urn:microsoft.com/office/officeart/2005/8/layout/process1"/>
    <dgm:cxn modelId="{426C88FC-D2A6-4AE7-84F9-D530285F8D55}" type="presOf" srcId="{795DD5E5-A992-4DA7-B6B8-20221D212BD0}" destId="{020961E0-7F21-458E-9D36-AA92FFF35D35}" srcOrd="0" destOrd="0" presId="urn:microsoft.com/office/officeart/2005/8/layout/process1"/>
    <dgm:cxn modelId="{A2D31173-3016-4A6C-BEF2-6D532D1D004D}" type="presOf" srcId="{9676C787-905F-45B5-82E0-D1D93662072F}" destId="{30E8BF22-EC4B-4818-8867-7720965D57B9}" srcOrd="0" destOrd="0" presId="urn:microsoft.com/office/officeart/2005/8/layout/process1"/>
    <dgm:cxn modelId="{669A654D-CA0A-4DC6-AA91-3086556D5E73}" type="presOf" srcId="{67BE2FAF-2628-4496-9B59-624F96899B04}" destId="{F458F7AF-036A-4036-A447-362AAEDADEBC}" srcOrd="0" destOrd="0" presId="urn:microsoft.com/office/officeart/2005/8/layout/process1"/>
    <dgm:cxn modelId="{27BBCBFA-A77F-4FC5-9789-C9435E033021}" srcId="{064446F4-4A5E-4592-B2D7-B7DB665AF672}" destId="{2F5F6349-A3A8-4BB2-AF2B-9A2C6623B73F}" srcOrd="1" destOrd="0" parTransId="{FB2478DE-2C2B-4B82-BD3F-4DE1ABCD3E4B}" sibTransId="{C0120F31-543F-46D6-B680-90326739B7DA}"/>
    <dgm:cxn modelId="{1BD08CF8-0291-40B6-B784-BAA975943C2D}" type="presOf" srcId="{9C1F049A-8C23-4D4E-8C47-D5CEFBA5FFEB}" destId="{796CA20D-B9D5-47FD-9457-A316FBEFFEB7}" srcOrd="1" destOrd="0" presId="urn:microsoft.com/office/officeart/2005/8/layout/process1"/>
    <dgm:cxn modelId="{1205B756-3124-486A-929D-5A71B84499D0}" srcId="{064446F4-4A5E-4592-B2D7-B7DB665AF672}" destId="{9676C787-905F-45B5-82E0-D1D93662072F}" srcOrd="2" destOrd="0" parTransId="{8361DAFF-4F61-4F14-802F-E7BA9E1572CE}" sibTransId="{E38AB61A-1CD0-403C-9331-64636D132487}"/>
    <dgm:cxn modelId="{A60E6CB5-177C-48F5-9FAA-68DC30D9110A}" type="presOf" srcId="{2F5F6349-A3A8-4BB2-AF2B-9A2C6623B73F}" destId="{0927AB65-E73D-4827-8C06-599AC82F70AA}" srcOrd="0" destOrd="0" presId="urn:microsoft.com/office/officeart/2005/8/layout/process1"/>
    <dgm:cxn modelId="{B8471560-22F9-4100-8604-7D55557FD3C7}" type="presOf" srcId="{C0120F31-543F-46D6-B680-90326739B7DA}" destId="{32BC38DF-F977-4CCA-8696-D2A86FC587E1}" srcOrd="1" destOrd="0" presId="urn:microsoft.com/office/officeart/2005/8/layout/process1"/>
    <dgm:cxn modelId="{3D4FAB1A-1D2B-4F93-83DF-1C57789B81DC}" type="presOf" srcId="{E38AB61A-1CD0-403C-9331-64636D132487}" destId="{0C932641-3797-48D5-A93D-030AE5E8CD9B}" srcOrd="0" destOrd="0" presId="urn:microsoft.com/office/officeart/2005/8/layout/process1"/>
    <dgm:cxn modelId="{AC9CA3FB-ED80-454E-A831-802F74C56DCD}" type="presOf" srcId="{C0120F31-543F-46D6-B680-90326739B7DA}" destId="{EF420D2B-E5B6-4292-A8AE-2DCD31E83B58}" srcOrd="0" destOrd="0" presId="urn:microsoft.com/office/officeart/2005/8/layout/process1"/>
    <dgm:cxn modelId="{46CAB135-FF4E-4398-BACC-D871B8248A0B}" srcId="{064446F4-4A5E-4592-B2D7-B7DB665AF672}" destId="{67BE2FAF-2628-4496-9B59-624F96899B04}" srcOrd="3" destOrd="0" parTransId="{CA50F731-B72D-471A-8DA7-AA87DBC65DDD}" sibTransId="{9C1F049A-8C23-4D4E-8C47-D5CEFBA5FFEB}"/>
    <dgm:cxn modelId="{621C9D77-7A16-4507-AE3A-67A4C15B7F28}" type="presOf" srcId="{E38AB61A-1CD0-403C-9331-64636D132487}" destId="{9A6EB44D-42B5-4019-A4F3-1B5520CA1106}" srcOrd="1" destOrd="0" presId="urn:microsoft.com/office/officeart/2005/8/layout/process1"/>
    <dgm:cxn modelId="{D9100D3B-2E83-4C0B-AFF0-8B0DD35519B7}" srcId="{064446F4-4A5E-4592-B2D7-B7DB665AF672}" destId="{7129569D-6E86-48D9-956E-32A4ECA67249}" srcOrd="4" destOrd="0" parTransId="{BC35C169-1007-4145-BBA2-626125990AA2}" sibTransId="{522D690E-53B1-481F-9867-5912A96E4A5A}"/>
    <dgm:cxn modelId="{F87DCAF9-4C1D-4FB7-B0DD-1CD36ED0B3F4}" type="presOf" srcId="{7129569D-6E86-48D9-956E-32A4ECA67249}" destId="{9A39EB24-F966-450D-A42C-91E8434263C6}" srcOrd="0" destOrd="0" presId="urn:microsoft.com/office/officeart/2005/8/layout/process1"/>
    <dgm:cxn modelId="{B9E36E1A-6052-4186-9FB7-94C5FBDC0589}" type="presParOf" srcId="{E2D63A53-2C46-4C40-A446-D1E209E678EC}" destId="{7D6AE191-77C5-4D92-9483-A1FEA8F79F2D}" srcOrd="0" destOrd="0" presId="urn:microsoft.com/office/officeart/2005/8/layout/process1"/>
    <dgm:cxn modelId="{BBC1890C-3DC9-4833-BACB-E47D07DB5B4D}" type="presParOf" srcId="{E2D63A53-2C46-4C40-A446-D1E209E678EC}" destId="{020961E0-7F21-458E-9D36-AA92FFF35D35}" srcOrd="1" destOrd="0" presId="urn:microsoft.com/office/officeart/2005/8/layout/process1"/>
    <dgm:cxn modelId="{12D6BC94-C333-4DFD-9E09-90834C64DDFA}" type="presParOf" srcId="{020961E0-7F21-458E-9D36-AA92FFF35D35}" destId="{B8B6F54C-5B61-4748-821C-B4A3070F64BF}" srcOrd="0" destOrd="0" presId="urn:microsoft.com/office/officeart/2005/8/layout/process1"/>
    <dgm:cxn modelId="{2012AE6F-D58F-4AED-BB74-1ADC8C270199}" type="presParOf" srcId="{E2D63A53-2C46-4C40-A446-D1E209E678EC}" destId="{0927AB65-E73D-4827-8C06-599AC82F70AA}" srcOrd="2" destOrd="0" presId="urn:microsoft.com/office/officeart/2005/8/layout/process1"/>
    <dgm:cxn modelId="{F7FE6ABE-62B9-435E-B2F0-C558CD7BFCF1}" type="presParOf" srcId="{E2D63A53-2C46-4C40-A446-D1E209E678EC}" destId="{EF420D2B-E5B6-4292-A8AE-2DCD31E83B58}" srcOrd="3" destOrd="0" presId="urn:microsoft.com/office/officeart/2005/8/layout/process1"/>
    <dgm:cxn modelId="{FEADD114-CBBA-489D-8C76-DB5E9BE6BA88}" type="presParOf" srcId="{EF420D2B-E5B6-4292-A8AE-2DCD31E83B58}" destId="{32BC38DF-F977-4CCA-8696-D2A86FC587E1}" srcOrd="0" destOrd="0" presId="urn:microsoft.com/office/officeart/2005/8/layout/process1"/>
    <dgm:cxn modelId="{880B690F-56E5-4282-B365-CFEF4FC6A8B8}" type="presParOf" srcId="{E2D63A53-2C46-4C40-A446-D1E209E678EC}" destId="{30E8BF22-EC4B-4818-8867-7720965D57B9}" srcOrd="4" destOrd="0" presId="urn:microsoft.com/office/officeart/2005/8/layout/process1"/>
    <dgm:cxn modelId="{08DAC421-3D2E-40A6-8543-250A6427BDD5}" type="presParOf" srcId="{E2D63A53-2C46-4C40-A446-D1E209E678EC}" destId="{0C932641-3797-48D5-A93D-030AE5E8CD9B}" srcOrd="5" destOrd="0" presId="urn:microsoft.com/office/officeart/2005/8/layout/process1"/>
    <dgm:cxn modelId="{B8BC0FF2-09C3-4143-8E0B-BE10C2949FFB}" type="presParOf" srcId="{0C932641-3797-48D5-A93D-030AE5E8CD9B}" destId="{9A6EB44D-42B5-4019-A4F3-1B5520CA1106}" srcOrd="0" destOrd="0" presId="urn:microsoft.com/office/officeart/2005/8/layout/process1"/>
    <dgm:cxn modelId="{56137746-6D8C-4F6E-930E-E8BF98BDB420}" type="presParOf" srcId="{E2D63A53-2C46-4C40-A446-D1E209E678EC}" destId="{F458F7AF-036A-4036-A447-362AAEDADEBC}" srcOrd="6" destOrd="0" presId="urn:microsoft.com/office/officeart/2005/8/layout/process1"/>
    <dgm:cxn modelId="{4E51FF4F-0D0D-459C-9C59-59AB8C899B6D}" type="presParOf" srcId="{E2D63A53-2C46-4C40-A446-D1E209E678EC}" destId="{4C7404E4-8EBA-4865-B148-443715AC7B13}" srcOrd="7" destOrd="0" presId="urn:microsoft.com/office/officeart/2005/8/layout/process1"/>
    <dgm:cxn modelId="{5ABCE6B0-AFC0-448F-A683-446B521D835E}" type="presParOf" srcId="{4C7404E4-8EBA-4865-B148-443715AC7B13}" destId="{796CA20D-B9D5-47FD-9457-A316FBEFFEB7}" srcOrd="0" destOrd="0" presId="urn:microsoft.com/office/officeart/2005/8/layout/process1"/>
    <dgm:cxn modelId="{60C5CC64-6A50-414F-ABE1-76299D0E4390}" type="presParOf" srcId="{E2D63A53-2C46-4C40-A446-D1E209E678EC}" destId="{9A39EB24-F966-450D-A42C-91E8434263C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AE191-77C5-4D92-9483-A1FEA8F79F2D}">
      <dsp:nvSpPr>
        <dsp:cNvPr id="0" name=""/>
        <dsp:cNvSpPr/>
      </dsp:nvSpPr>
      <dsp:spPr>
        <a:xfrm>
          <a:off x="11646" y="255735"/>
          <a:ext cx="1804341" cy="45290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u="sng" kern="1200" dirty="0" smtClean="0"/>
            <a:t>ФАЗА 1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Открытие и подготовка проекта</a:t>
          </a:r>
          <a:endParaRPr lang="ru-RU" sz="2400" kern="1200" dirty="0"/>
        </a:p>
      </dsp:txBody>
      <dsp:txXfrm>
        <a:off x="64493" y="308582"/>
        <a:ext cx="1698647" cy="4423393"/>
      </dsp:txXfrm>
    </dsp:sp>
    <dsp:sp modelId="{020961E0-7F21-458E-9D36-AA92FFF35D35}">
      <dsp:nvSpPr>
        <dsp:cNvPr id="0" name=""/>
        <dsp:cNvSpPr/>
      </dsp:nvSpPr>
      <dsp:spPr>
        <a:xfrm>
          <a:off x="1996422" y="2296541"/>
          <a:ext cx="382520" cy="447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1996422" y="2386036"/>
        <a:ext cx="267764" cy="268486"/>
      </dsp:txXfrm>
    </dsp:sp>
    <dsp:sp modelId="{0927AB65-E73D-4827-8C06-599AC82F70AA}">
      <dsp:nvSpPr>
        <dsp:cNvPr id="0" name=""/>
        <dsp:cNvSpPr/>
      </dsp:nvSpPr>
      <dsp:spPr>
        <a:xfrm>
          <a:off x="2537724" y="255735"/>
          <a:ext cx="1804341" cy="45290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44575"/>
            <a:satOff val="-3024"/>
            <a:lumOff val="168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u="sng" kern="1200" dirty="0" smtClean="0"/>
            <a:t>ФАЗА 2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kern="1200" dirty="0" smtClean="0"/>
            <a:t>Диагностика и целевое состояние</a:t>
          </a:r>
          <a:endParaRPr lang="ru-RU" sz="2200" kern="1200" dirty="0"/>
        </a:p>
      </dsp:txBody>
      <dsp:txXfrm>
        <a:off x="2590571" y="308582"/>
        <a:ext cx="1698647" cy="4423393"/>
      </dsp:txXfrm>
    </dsp:sp>
    <dsp:sp modelId="{EF420D2B-E5B6-4292-A8AE-2DCD31E83B58}">
      <dsp:nvSpPr>
        <dsp:cNvPr id="0" name=""/>
        <dsp:cNvSpPr/>
      </dsp:nvSpPr>
      <dsp:spPr>
        <a:xfrm>
          <a:off x="4522499" y="2296541"/>
          <a:ext cx="382520" cy="447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4522499" y="2386036"/>
        <a:ext cx="267764" cy="268486"/>
      </dsp:txXfrm>
    </dsp:sp>
    <dsp:sp modelId="{30E8BF22-EC4B-4818-8867-7720965D57B9}">
      <dsp:nvSpPr>
        <dsp:cNvPr id="0" name=""/>
        <dsp:cNvSpPr/>
      </dsp:nvSpPr>
      <dsp:spPr>
        <a:xfrm>
          <a:off x="5063802" y="255735"/>
          <a:ext cx="1804341" cy="45290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89149"/>
            <a:satOff val="-6048"/>
            <a:lumOff val="336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u="sng" kern="1200" dirty="0" smtClean="0"/>
            <a:t>ФАЗА 3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Внедрение улучшений</a:t>
          </a:r>
          <a:endParaRPr lang="ru-RU" sz="2400" kern="1200" dirty="0"/>
        </a:p>
      </dsp:txBody>
      <dsp:txXfrm>
        <a:off x="5116649" y="308582"/>
        <a:ext cx="1698647" cy="4423393"/>
      </dsp:txXfrm>
    </dsp:sp>
    <dsp:sp modelId="{0C932641-3797-48D5-A93D-030AE5E8CD9B}">
      <dsp:nvSpPr>
        <dsp:cNvPr id="0" name=""/>
        <dsp:cNvSpPr/>
      </dsp:nvSpPr>
      <dsp:spPr>
        <a:xfrm>
          <a:off x="7048577" y="2296541"/>
          <a:ext cx="382520" cy="447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75112"/>
            <a:satOff val="-6927"/>
            <a:lumOff val="321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048577" y="2386036"/>
        <a:ext cx="267764" cy="268486"/>
      </dsp:txXfrm>
    </dsp:sp>
    <dsp:sp modelId="{F458F7AF-036A-4036-A447-362AAEDADEBC}">
      <dsp:nvSpPr>
        <dsp:cNvPr id="0" name=""/>
        <dsp:cNvSpPr/>
      </dsp:nvSpPr>
      <dsp:spPr>
        <a:xfrm>
          <a:off x="7589880" y="255735"/>
          <a:ext cx="1804341" cy="45290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89149"/>
            <a:satOff val="-6048"/>
            <a:lumOff val="336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/>
        </a:p>
      </dsp:txBody>
      <dsp:txXfrm>
        <a:off x="7642727" y="308582"/>
        <a:ext cx="1698647" cy="4423393"/>
      </dsp:txXfrm>
    </dsp:sp>
    <dsp:sp modelId="{4C7404E4-8EBA-4865-B148-443715AC7B13}">
      <dsp:nvSpPr>
        <dsp:cNvPr id="0" name=""/>
        <dsp:cNvSpPr/>
      </dsp:nvSpPr>
      <dsp:spPr>
        <a:xfrm>
          <a:off x="9574655" y="2296541"/>
          <a:ext cx="382520" cy="447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9574655" y="2386036"/>
        <a:ext cx="267764" cy="268486"/>
      </dsp:txXfrm>
    </dsp:sp>
    <dsp:sp modelId="{9A39EB24-F966-450D-A42C-91E8434263C6}">
      <dsp:nvSpPr>
        <dsp:cNvPr id="0" name=""/>
        <dsp:cNvSpPr/>
      </dsp:nvSpPr>
      <dsp:spPr>
        <a:xfrm>
          <a:off x="10115958" y="255735"/>
          <a:ext cx="1804341" cy="45290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44575"/>
            <a:satOff val="-3024"/>
            <a:lumOff val="168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u="sng" kern="1200" dirty="0" smtClean="0"/>
            <a:t>ФАЗА 5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kern="1200" dirty="0" smtClean="0"/>
            <a:t>Закрепление результатов и закрытие проекта</a:t>
          </a:r>
          <a:endParaRPr lang="ru-RU" sz="2200" kern="1200" dirty="0"/>
        </a:p>
      </dsp:txBody>
      <dsp:txXfrm>
        <a:off x="10168805" y="308582"/>
        <a:ext cx="1698647" cy="4423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5DE31-E605-4B3E-8ECF-A2960C32B628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1950" y="685800"/>
            <a:ext cx="6134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CBAE3-E11D-461C-9A9D-12AC48C3D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90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579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157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1736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2315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2894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3472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4051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4630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2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2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2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092" y="2125001"/>
            <a:ext cx="10405031" cy="146628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182" y="3876305"/>
            <a:ext cx="8568850" cy="17481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1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2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4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2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74880" y="273939"/>
            <a:ext cx="2754273" cy="583662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061" y="273939"/>
            <a:ext cx="8058799" cy="583662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59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2"/>
            <a:ext cx="12241213" cy="6840538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ru-RU" noProof="0" dirty="0"/>
              <a:t>Рис.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465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71" y="4395681"/>
            <a:ext cx="10405031" cy="1358606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971" y="2899313"/>
            <a:ext cx="10405031" cy="1496366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61057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15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17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23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28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34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40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46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7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2061" y="1596127"/>
            <a:ext cx="5406535" cy="451443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22617" y="1596127"/>
            <a:ext cx="5406535" cy="451443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2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2" y="1531205"/>
            <a:ext cx="5408661" cy="63813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579" indent="0">
              <a:buNone/>
              <a:defRPr sz="2600" b="1"/>
            </a:lvl2pPr>
            <a:lvl3pPr marL="1221157" indent="0">
              <a:buNone/>
              <a:defRPr sz="2400" b="1"/>
            </a:lvl3pPr>
            <a:lvl4pPr marL="1831736" indent="0">
              <a:buNone/>
              <a:defRPr sz="2100" b="1"/>
            </a:lvl4pPr>
            <a:lvl5pPr marL="2442315" indent="0">
              <a:buNone/>
              <a:defRPr sz="2100" b="1"/>
            </a:lvl5pPr>
            <a:lvl6pPr marL="3052894" indent="0">
              <a:buNone/>
              <a:defRPr sz="2100" b="1"/>
            </a:lvl6pPr>
            <a:lvl7pPr marL="3663472" indent="0">
              <a:buNone/>
              <a:defRPr sz="2100" b="1"/>
            </a:lvl7pPr>
            <a:lvl8pPr marL="4274051" indent="0">
              <a:buNone/>
              <a:defRPr sz="2100" b="1"/>
            </a:lvl8pPr>
            <a:lvl9pPr marL="4884630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2062" y="2169337"/>
            <a:ext cx="5408661" cy="3941227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369" y="1531205"/>
            <a:ext cx="5410786" cy="63813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579" indent="0">
              <a:buNone/>
              <a:defRPr sz="2600" b="1"/>
            </a:lvl2pPr>
            <a:lvl3pPr marL="1221157" indent="0">
              <a:buNone/>
              <a:defRPr sz="2400" b="1"/>
            </a:lvl3pPr>
            <a:lvl4pPr marL="1831736" indent="0">
              <a:buNone/>
              <a:defRPr sz="2100" b="1"/>
            </a:lvl4pPr>
            <a:lvl5pPr marL="2442315" indent="0">
              <a:buNone/>
              <a:defRPr sz="2100" b="1"/>
            </a:lvl5pPr>
            <a:lvl6pPr marL="3052894" indent="0">
              <a:buNone/>
              <a:defRPr sz="2100" b="1"/>
            </a:lvl6pPr>
            <a:lvl7pPr marL="3663472" indent="0">
              <a:buNone/>
              <a:defRPr sz="2100" b="1"/>
            </a:lvl7pPr>
            <a:lvl8pPr marL="4274051" indent="0">
              <a:buNone/>
              <a:defRPr sz="2100" b="1"/>
            </a:lvl8pPr>
            <a:lvl9pPr marL="4884630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8369" y="2169337"/>
            <a:ext cx="5410786" cy="3941227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59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1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7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4" y="272353"/>
            <a:ext cx="4027274" cy="1159092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5974" y="272356"/>
            <a:ext cx="6843178" cy="5838210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2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64" y="1431448"/>
            <a:ext cx="4027274" cy="4679118"/>
          </a:xfrm>
        </p:spPr>
        <p:txBody>
          <a:bodyPr/>
          <a:lstStyle>
            <a:lvl1pPr marL="0" indent="0">
              <a:buNone/>
              <a:defRPr sz="1900"/>
            </a:lvl1pPr>
            <a:lvl2pPr marL="610579" indent="0">
              <a:buNone/>
              <a:defRPr sz="1600"/>
            </a:lvl2pPr>
            <a:lvl3pPr marL="1221157" indent="0">
              <a:buNone/>
              <a:defRPr sz="1400"/>
            </a:lvl3pPr>
            <a:lvl4pPr marL="1831736" indent="0">
              <a:buNone/>
              <a:defRPr sz="1200"/>
            </a:lvl4pPr>
            <a:lvl5pPr marL="2442315" indent="0">
              <a:buNone/>
              <a:defRPr sz="1200"/>
            </a:lvl5pPr>
            <a:lvl6pPr marL="3052894" indent="0">
              <a:buNone/>
              <a:defRPr sz="1200"/>
            </a:lvl6pPr>
            <a:lvl7pPr marL="3663472" indent="0">
              <a:buNone/>
              <a:defRPr sz="1200"/>
            </a:lvl7pPr>
            <a:lvl8pPr marL="4274051" indent="0">
              <a:buNone/>
              <a:defRPr sz="1200"/>
            </a:lvl8pPr>
            <a:lvl9pPr marL="4884630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2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363" y="4788376"/>
            <a:ext cx="7344728" cy="565296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9363" y="611214"/>
            <a:ext cx="7344728" cy="4104323"/>
          </a:xfrm>
        </p:spPr>
        <p:txBody>
          <a:bodyPr/>
          <a:lstStyle>
            <a:lvl1pPr marL="0" indent="0">
              <a:buNone/>
              <a:defRPr sz="4200"/>
            </a:lvl1pPr>
            <a:lvl2pPr marL="610579" indent="0">
              <a:buNone/>
              <a:defRPr sz="3700"/>
            </a:lvl2pPr>
            <a:lvl3pPr marL="1221157" indent="0">
              <a:buNone/>
              <a:defRPr sz="3200"/>
            </a:lvl3pPr>
            <a:lvl4pPr marL="1831736" indent="0">
              <a:buNone/>
              <a:defRPr sz="2600"/>
            </a:lvl4pPr>
            <a:lvl5pPr marL="2442315" indent="0">
              <a:buNone/>
              <a:defRPr sz="2600"/>
            </a:lvl5pPr>
            <a:lvl6pPr marL="3052894" indent="0">
              <a:buNone/>
              <a:defRPr sz="2600"/>
            </a:lvl6pPr>
            <a:lvl7pPr marL="3663472" indent="0">
              <a:buNone/>
              <a:defRPr sz="2600"/>
            </a:lvl7pPr>
            <a:lvl8pPr marL="4274051" indent="0">
              <a:buNone/>
              <a:defRPr sz="2600"/>
            </a:lvl8pPr>
            <a:lvl9pPr marL="4884630" indent="0">
              <a:buNone/>
              <a:defRPr sz="2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9363" y="5353671"/>
            <a:ext cx="7344728" cy="802814"/>
          </a:xfrm>
        </p:spPr>
        <p:txBody>
          <a:bodyPr/>
          <a:lstStyle>
            <a:lvl1pPr marL="0" indent="0">
              <a:buNone/>
              <a:defRPr sz="1900"/>
            </a:lvl1pPr>
            <a:lvl2pPr marL="610579" indent="0">
              <a:buNone/>
              <a:defRPr sz="1600"/>
            </a:lvl2pPr>
            <a:lvl3pPr marL="1221157" indent="0">
              <a:buNone/>
              <a:defRPr sz="1400"/>
            </a:lvl3pPr>
            <a:lvl4pPr marL="1831736" indent="0">
              <a:buNone/>
              <a:defRPr sz="1200"/>
            </a:lvl4pPr>
            <a:lvl5pPr marL="2442315" indent="0">
              <a:buNone/>
              <a:defRPr sz="1200"/>
            </a:lvl5pPr>
            <a:lvl6pPr marL="3052894" indent="0">
              <a:buNone/>
              <a:defRPr sz="1200"/>
            </a:lvl6pPr>
            <a:lvl7pPr marL="3663472" indent="0">
              <a:buNone/>
              <a:defRPr sz="1200"/>
            </a:lvl7pPr>
            <a:lvl8pPr marL="4274051" indent="0">
              <a:buNone/>
              <a:defRPr sz="1200"/>
            </a:lvl8pPr>
            <a:lvl9pPr marL="4884630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20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73939"/>
            <a:ext cx="11017092" cy="1140089"/>
          </a:xfrm>
          <a:prstGeom prst="rect">
            <a:avLst/>
          </a:prstGeom>
        </p:spPr>
        <p:txBody>
          <a:bodyPr vert="horz" lIns="122115" tIns="61058" rIns="122115" bIns="6105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1" y="1596127"/>
            <a:ext cx="11017092" cy="4514439"/>
          </a:xfrm>
          <a:prstGeom prst="rect">
            <a:avLst/>
          </a:prstGeom>
        </p:spPr>
        <p:txBody>
          <a:bodyPr vert="horz" lIns="122115" tIns="61058" rIns="122115" bIns="6105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2061" y="6340166"/>
            <a:ext cx="2856283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5E5A1-7306-42CE-A674-07289B189E4A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82415" y="6340166"/>
            <a:ext cx="3876384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2869" y="6340166"/>
            <a:ext cx="2856283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494A-C758-4FF8-A976-544A2257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6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21157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934" indent="-457934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92190" indent="-381612" algn="l" defTabSz="1221157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6447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7025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7604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8183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8762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9340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9919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579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157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1736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2315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2894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3472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4051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4630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/>
          <p:cNvSpPr/>
          <p:nvPr/>
        </p:nvSpPr>
        <p:spPr>
          <a:xfrm>
            <a:off x="0" y="0"/>
            <a:ext cx="6984776" cy="6840538"/>
          </a:xfrm>
          <a:prstGeom prst="parallelogram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224062" y="1620069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utura PT Medium" pitchFamily="34" charset="-52"/>
              </a:rPr>
              <a:t>МБОУ «Лицей №34»</a:t>
            </a:r>
          </a:p>
          <a:p>
            <a:pPr algn="ctr"/>
            <a:r>
              <a:rPr lang="ru-RU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utura PT Medium" pitchFamily="34" charset="-52"/>
              </a:rPr>
              <a:t>Проект «Электронная</a:t>
            </a:r>
          </a:p>
          <a:p>
            <a:pPr algn="ctr"/>
            <a:r>
              <a:rPr lang="ru-RU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utura PT Medium" pitchFamily="34" charset="-52"/>
              </a:rPr>
              <a:t>приёмная»</a:t>
            </a:r>
            <a:endParaRPr lang="ru-RU" sz="4800" b="1" dirty="0">
              <a:solidFill>
                <a:schemeClr val="tx2">
                  <a:lumMod val="40000"/>
                  <a:lumOff val="60000"/>
                </a:schemeClr>
              </a:solidFill>
              <a:latin typeface="Futura PT Medium" pitchFamily="34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09038" y="251917"/>
            <a:ext cx="1800127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Приложение №1 к приказу МБОУ «Лицей №34» от 15.11.2021г №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470" y="5311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ЦЕЛЕВАЯ КАРТА ПРОЦЕССА «КАК БУДЕТ»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78" y="1023936"/>
            <a:ext cx="9145016" cy="565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03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5" y="0"/>
            <a:ext cx="1036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 МЕРОПРИЯТИЙ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04570"/>
              </p:ext>
            </p:extLst>
          </p:nvPr>
        </p:nvGraphicFramePr>
        <p:xfrm>
          <a:off x="71382" y="1189037"/>
          <a:ext cx="12025888" cy="5399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653"/>
                <a:gridCol w="8107971"/>
                <a:gridCol w="1700549"/>
                <a:gridCol w="1548715"/>
              </a:tblGrid>
              <a:tr h="743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№ п/п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Мероприятия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Начало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 работ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Окончание работ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1</a:t>
                      </a:r>
                      <a:endParaRPr lang="ru-RU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Проведение</a:t>
                      </a:r>
                      <a:r>
                        <a:rPr lang="ru-RU" sz="2400" baseline="0" dirty="0" smtClean="0">
                          <a:effectLst/>
                        </a:rPr>
                        <a:t> совещания по разработке плана мероприятий по решению проблем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29.09.22г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29.09.22г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2</a:t>
                      </a:r>
                      <a:endParaRPr lang="ru-RU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Поиск организации, которая займется</a:t>
                      </a:r>
                      <a:r>
                        <a:rPr lang="ru-RU" sz="2400" baseline="0" dirty="0" smtClean="0">
                          <a:effectLst/>
                        </a:rPr>
                        <a:t> созданием нового сайта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30.09.22г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20.10.22г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3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Заключение договора с фирмой о создании сайта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21.10.22г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24.10.22г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4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Разработка </a:t>
                      </a:r>
                      <a:r>
                        <a:rPr lang="ru-RU" sz="2400" baseline="0" dirty="0" smtClean="0">
                          <a:effectLst/>
                        </a:rPr>
                        <a:t>и создание нового официального сайта школы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25.10.22г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10.11.22г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5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Создание на сайте «Электронной приёмной»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11.11. 22г.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23.11.22г.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6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Внедрение улучшений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20.04. 23г.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28.05.23г.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428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64" y="18438"/>
            <a:ext cx="10657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Чек-лист по проекту «Электронная приёмная»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3982" y="6001685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Уровень образовательной организации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950" y="1404045"/>
            <a:ext cx="1193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63762"/>
              </p:ext>
            </p:extLst>
          </p:nvPr>
        </p:nvGraphicFramePr>
        <p:xfrm>
          <a:off x="215950" y="1116013"/>
          <a:ext cx="11737304" cy="5431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4628"/>
                <a:gridCol w="7152676"/>
              </a:tblGrid>
              <a:tr h="564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Проблема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6" marR="498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Решение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6" marR="49856" marT="0" marB="0" anchor="ctr"/>
                </a:tc>
              </a:tr>
              <a:tr h="2861831">
                <a:tc>
                  <a:txBody>
                    <a:bodyPr/>
                    <a:lstStyle/>
                    <a:p>
                      <a:pPr lvl="0" algn="l"/>
                      <a:r>
                        <a:rPr lang="ru-RU" sz="2800" dirty="0" smtClean="0"/>
                        <a:t>Потеря времени на регистрацию, поиск кабинета, ожидание в очереди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6" marR="49856" marT="0" marB="0"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ru-RU" sz="2000" dirty="0" smtClean="0"/>
                        <a:t>Реорганизация сайта школы, перенос его на более удобный хостинг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ru-RU" sz="2000" dirty="0" smtClean="0"/>
                        <a:t>Переименование сайта</a:t>
                      </a:r>
                      <a:endParaRPr lang="ru-RU" sz="20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56" marR="49856" marT="0" marB="0"/>
                </a:tc>
              </a:tr>
              <a:tr h="1974663">
                <a:tc>
                  <a:txBody>
                    <a:bodyPr/>
                    <a:lstStyle/>
                    <a:p>
                      <a:pPr lvl="0" algn="l"/>
                      <a:r>
                        <a:rPr lang="ru-RU" sz="2600" dirty="0" smtClean="0"/>
                        <a:t>Необходимость приходить дважды из-за отсутствия директора (секретаря) или неполного пакета документов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6" marR="49856" marT="0" marB="0"/>
                </a:tc>
                <a:tc>
                  <a:txBody>
                    <a:bodyPr/>
                    <a:lstStyle/>
                    <a:p>
                      <a:pPr marL="0" marR="0" indent="0" algn="l" defTabSz="1221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</a:t>
                      </a:r>
                      <a:r>
                        <a:rPr lang="ru-RU" sz="2000" dirty="0" smtClean="0"/>
                        <a:t>.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Предоставление возможности потребителям образовательных услуг задавать вопросы и делать запросы непосредственно с сайта с помощью «Электронной приёмной»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2. Создание на сайте отдельного раздела «Родителям»</a:t>
                      </a:r>
                      <a:endParaRPr lang="ru-RU" sz="2000" dirty="0">
                        <a:effectLst/>
                      </a:endParaRPr>
                    </a:p>
                  </a:txBody>
                  <a:tcPr marL="49856" marR="49856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376" y="701315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779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9479" y="0"/>
            <a:ext cx="10045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Анализ эффективности реализации проекта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935" y="1889151"/>
            <a:ext cx="1195030" cy="961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9376" y="701315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140485"/>
              </p:ext>
            </p:extLst>
          </p:nvPr>
        </p:nvGraphicFramePr>
        <p:xfrm>
          <a:off x="143942" y="1044005"/>
          <a:ext cx="10132681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4742"/>
                <a:gridCol w="1457939"/>
              </a:tblGrid>
              <a:tr h="101072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Цели проекта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Плановый показатель</a:t>
                      </a:r>
                      <a:endParaRPr lang="ru-RU" sz="2000" dirty="0"/>
                    </a:p>
                  </a:txBody>
                  <a:tcPr/>
                </a:tc>
              </a:tr>
              <a:tr h="395782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1.Сокращение времени на получение образовательной услуги (справка об обучении, информация об успеваемости)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2. Уменьшение количества обращений потребителей услуг к руководителю учреждения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3. Повышение уровня удовлетворенности участников      образовательных отношений качеством образовательных услуг.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</a:rPr>
                        <a:t>17 мин.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endParaRPr lang="ru-RU" sz="2400" kern="1200" dirty="0" smtClean="0">
                        <a:effectLst/>
                      </a:endParaRPr>
                    </a:p>
                    <a:p>
                      <a:r>
                        <a:rPr lang="ru-RU" sz="2400" kern="1200" dirty="0" smtClean="0">
                          <a:effectLst/>
                        </a:rPr>
                        <a:t>1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endParaRPr lang="ru-RU" sz="2400" kern="1200" dirty="0" smtClean="0">
                        <a:effectLst/>
                      </a:endParaRP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93%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935" y="3276253"/>
            <a:ext cx="1195030" cy="961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935" y="4644405"/>
            <a:ext cx="1195030" cy="961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4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697" y="707886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5856" y="0"/>
            <a:ext cx="8537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Обоснование выбора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958" y="975970"/>
            <a:ext cx="11593288" cy="95410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ru-RU" sz="2800" b="1" dirty="0" smtClean="0"/>
              <a:t>Ключевые риски</a:t>
            </a:r>
            <a:r>
              <a:rPr lang="ru-RU" sz="2800" dirty="0" smtClean="0"/>
              <a:t>: несвоевременное </a:t>
            </a:r>
            <a:r>
              <a:rPr lang="ru-RU" sz="2800" dirty="0"/>
              <a:t>получение необходимой образовательной </a:t>
            </a:r>
            <a:r>
              <a:rPr lang="ru-RU" sz="2800" dirty="0" smtClean="0"/>
              <a:t>услуги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34" y="1822024"/>
            <a:ext cx="3024336" cy="2832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38" y="1965882"/>
            <a:ext cx="2520280" cy="2544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467428" y="4724024"/>
            <a:ext cx="4285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1) Потеря </a:t>
            </a:r>
            <a:r>
              <a:rPr lang="ru-RU" sz="3200" dirty="0"/>
              <a:t>времени в процессе получения образовательных услуг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2910" y="4724024"/>
            <a:ext cx="57966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2) Неудовлетворенность </a:t>
            </a:r>
            <a:r>
              <a:rPr lang="ru-RU" sz="3200" dirty="0"/>
              <a:t>участников образовательных отношений качеством образовательных услуг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3077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Цели и плановый эффект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20736"/>
              </p:ext>
            </p:extLst>
          </p:nvPr>
        </p:nvGraphicFramePr>
        <p:xfrm>
          <a:off x="143942" y="1044006"/>
          <a:ext cx="11809312" cy="3446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4742"/>
                <a:gridCol w="1676631"/>
                <a:gridCol w="1457939"/>
              </a:tblGrid>
              <a:tr h="63923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Цели проекта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Текущий показатель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Плановый показатель</a:t>
                      </a:r>
                      <a:endParaRPr lang="ru-RU" sz="2000" dirty="0"/>
                    </a:p>
                  </a:txBody>
                  <a:tcPr/>
                </a:tc>
              </a:tr>
              <a:tr h="274513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1.Сокращение времени на получение образовательной услуги (справка об обучении, информация об успеваемости).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2. Уменьшение количества обращений потребителей услуг к руководителю учреждения.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2400" kern="1200" dirty="0" smtClean="0">
                          <a:effectLst/>
                        </a:rPr>
                        <a:t>3.Повышение уровня удовлетворенности участников      образовательных отношений качеством образовательных услуг.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</a:rPr>
                        <a:t>1ч.40мин.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8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83%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</a:rPr>
                        <a:t>17 мин.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1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effectLst/>
                        </a:rPr>
                        <a:t>93%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84814" y="4572397"/>
            <a:ext cx="1173730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Эффекты: 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/>
              <a:t>1.Сокращение времени работы с потребителями услуг на получение запрашиваемой информации на 83%</a:t>
            </a:r>
          </a:p>
          <a:p>
            <a:r>
              <a:rPr lang="ru-RU" dirty="0"/>
              <a:t>2. Повышение уровня удовлетворенности </a:t>
            </a:r>
            <a:r>
              <a:rPr lang="ru-RU" dirty="0" smtClean="0"/>
              <a:t>участников образовательных </a:t>
            </a:r>
            <a:r>
              <a:rPr lang="ru-RU" dirty="0"/>
              <a:t>отношений качеством образовательных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9375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Ключевые события проекта: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855915772"/>
              </p:ext>
            </p:extLst>
          </p:nvPr>
        </p:nvGraphicFramePr>
        <p:xfrm>
          <a:off x="215950" y="1476053"/>
          <a:ext cx="11931946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1974" y="5381937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01.10.22 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09.10.22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0246" y="542987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10.11.22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27.01.23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8517" y="5429873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20.04.23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28.05.23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13094" y="542987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27.07.23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25.08.23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48798" y="1764085"/>
            <a:ext cx="172819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 smtClean="0">
                <a:solidFill>
                  <a:schemeClr val="bg1"/>
                </a:solidFill>
              </a:rPr>
              <a:t>ФАЗА 4</a:t>
            </a:r>
          </a:p>
          <a:p>
            <a:pPr algn="ctr"/>
            <a:r>
              <a:rPr lang="ru-RU" sz="2200" dirty="0" smtClean="0">
                <a:solidFill>
                  <a:schemeClr val="bg1"/>
                </a:solidFill>
              </a:rPr>
              <a:t>Анализ и </a:t>
            </a:r>
            <a:r>
              <a:rPr lang="ru-RU" sz="2000" dirty="0" smtClean="0">
                <a:solidFill>
                  <a:schemeClr val="bg1"/>
                </a:solidFill>
              </a:rPr>
              <a:t>исправление</a:t>
            </a:r>
            <a:r>
              <a:rPr lang="ru-RU" sz="2200" dirty="0" smtClean="0">
                <a:solidFill>
                  <a:schemeClr val="bg1"/>
                </a:solidFill>
              </a:rPr>
              <a:t> ошибок</a:t>
            </a: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pPr algn="ctr"/>
            <a:r>
              <a:rPr lang="ru-RU" sz="2200" dirty="0" smtClean="0">
                <a:solidFill>
                  <a:schemeClr val="bg1"/>
                </a:solidFill>
              </a:rPr>
              <a:t>Мониторинг по внедрению улучшений</a:t>
            </a:r>
          </a:p>
          <a:p>
            <a:pPr algn="ctr"/>
            <a:endParaRPr lang="ru-RU" sz="2200" dirty="0">
              <a:solidFill>
                <a:schemeClr val="bg1"/>
              </a:solidFill>
            </a:endParaRPr>
          </a:p>
          <a:p>
            <a:pPr algn="ctr"/>
            <a:endParaRPr lang="ru-RU" sz="22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17.06.23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28.06.23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925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013"/>
            <a:ext cx="1036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Карта текущего состояния процесса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34" y="1044005"/>
            <a:ext cx="1176871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966" y="1044005"/>
            <a:ext cx="1065718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МБОУ «Лицей №34»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1009782"/>
            <a:ext cx="12241213" cy="1347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-1" y="0"/>
            <a:ext cx="1036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Поиск первичного возникновения проблемы: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03841"/>
              </p:ext>
            </p:extLst>
          </p:nvPr>
        </p:nvGraphicFramePr>
        <p:xfrm>
          <a:off x="-1" y="730617"/>
          <a:ext cx="12134584" cy="610992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34584"/>
              </a:tblGrid>
              <a:tr h="492608">
                <a:tc>
                  <a:txBody>
                    <a:bodyPr/>
                    <a:lstStyle/>
                    <a:p>
                      <a:pPr lvl="0"/>
                      <a:r>
                        <a:rPr lang="ru-RU" sz="2400" dirty="0" smtClean="0"/>
                        <a:t>Потеря времени на регистрацию, поиск кабинета, ожидание в очереди</a:t>
                      </a:r>
                      <a:endParaRPr lang="ru-RU" b="1" dirty="0"/>
                    </a:p>
                  </a:txBody>
                  <a:tcPr/>
                </a:tc>
              </a:tr>
              <a:tr h="385422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2000" dirty="0" smtClean="0"/>
                        <a:t>1) Почему?</a:t>
                      </a:r>
                      <a:endParaRPr lang="ru-RU" sz="2000" b="1" i="1" dirty="0">
                        <a:latin typeface="+mn-lt"/>
                      </a:endParaRPr>
                    </a:p>
                  </a:txBody>
                  <a:tcPr/>
                </a:tc>
              </a:tr>
              <a:tr h="8123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Потому что при входе, необходимо зарегистрироваться у охраны, найти кабинет</a:t>
                      </a:r>
                      <a:r>
                        <a:rPr lang="ru-RU" sz="2400" baseline="0" dirty="0" smtClean="0"/>
                        <a:t> секретаря и директора, дождаться своей очереди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8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/>
                        <a:t>2) Почему?</a:t>
                      </a:r>
                      <a:endParaRPr lang="ru-RU" sz="20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12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dirty="0" smtClean="0"/>
                        <a:t>Потому что посещение кабинета директора или секретаря осуществляется не по записи, а в порядке живой очереди в приёмные дни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8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/>
                        <a:t>3) Почему?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4213">
                <a:tc>
                  <a:txBody>
                    <a:bodyPr/>
                    <a:lstStyle/>
                    <a:p>
                      <a:pPr algn="just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ru-RU" altLang="ru-RU" sz="2400" dirty="0" smtClean="0"/>
                        <a:t>Потому что </a:t>
                      </a:r>
                      <a:r>
                        <a:rPr lang="ru-RU" altLang="ru-RU" sz="2400" baseline="0" dirty="0" smtClean="0"/>
                        <a:t>нет другого способа заказать ту или иную услугу (например, справку о том, что ученик обучается в данной школе)</a:t>
                      </a:r>
                      <a:endParaRPr lang="ru-RU" alt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2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/>
                        <a:t>4) Почему?</a:t>
                      </a:r>
                      <a:endParaRPr lang="ru-RU" sz="20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9579">
                <a:tc>
                  <a:txBody>
                    <a:bodyPr/>
                    <a:lstStyle/>
                    <a:p>
                      <a:pPr algn="just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ru-RU" altLang="ru-RU" sz="2000" dirty="0" smtClean="0"/>
                        <a:t>Потому что не было необходимости</a:t>
                      </a:r>
                      <a:r>
                        <a:rPr lang="ru-RU" altLang="ru-RU" sz="2000" baseline="0" dirty="0" smtClean="0"/>
                        <a:t> и технической возможности для создания дистанционного способа обращения граждан за образовательной услугой</a:t>
                      </a:r>
                      <a:endParaRPr lang="ru-RU" alt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8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/>
                        <a:t>5) Почему?</a:t>
                      </a:r>
                      <a:endParaRPr lang="ru-RU" sz="20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421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/>
                        <a:t>Потому что возникли сложности с реализацией электронной приёмной на  сайте школы</a:t>
                      </a:r>
                      <a:endParaRPr lang="ru-RU" sz="24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76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1009782"/>
            <a:ext cx="12241213" cy="1347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036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Поиск первичного возникновения проблемы: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53675"/>
              </p:ext>
            </p:extLst>
          </p:nvPr>
        </p:nvGraphicFramePr>
        <p:xfrm>
          <a:off x="46656" y="962925"/>
          <a:ext cx="12147897" cy="570001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47897"/>
              </a:tblGrid>
              <a:tr h="445244">
                <a:tc>
                  <a:txBody>
                    <a:bodyPr/>
                    <a:lstStyle/>
                    <a:p>
                      <a:pPr lvl="0" algn="l"/>
                      <a:r>
                        <a:rPr lang="ru-RU" sz="2400" dirty="0" smtClean="0"/>
                        <a:t>Необходимость приходить дважды из-за отсутствия директора (секретаря) или неполного пакета документов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37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2400" dirty="0" smtClean="0"/>
                        <a:t>1) Почему?</a:t>
                      </a:r>
                      <a:endParaRPr lang="ru-RU" sz="2400" b="1" i="1" dirty="0">
                        <a:latin typeface="+mn-lt"/>
                      </a:endParaRPr>
                    </a:p>
                  </a:txBody>
                  <a:tcPr/>
                </a:tc>
              </a:tr>
              <a:tr h="43269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dirty="0" smtClean="0"/>
                        <a:t>Потому что в первый раз гражданин приходит, чтобы «спросить»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/>
                        <a:t>2) Почему?</a:t>
                      </a:r>
                      <a:endParaRPr lang="ru-RU" sz="24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477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dirty="0" smtClean="0"/>
                        <a:t>Потому что не знает,</a:t>
                      </a:r>
                      <a:r>
                        <a:rPr lang="ru-RU" altLang="ru-RU" sz="2400" baseline="0" dirty="0" smtClean="0"/>
                        <a:t> когда приёмные дни и какие документы приносить</a:t>
                      </a:r>
                      <a:r>
                        <a:rPr lang="ru-RU" altLang="ru-RU" sz="2400" dirty="0" smtClean="0"/>
                        <a:t> 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/>
                        <a:t>3) Почему?</a:t>
                      </a:r>
                      <a:endParaRPr lang="ru-RU" sz="24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25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dirty="0" smtClean="0"/>
                        <a:t>Потому что затрудняется найти данную информацию на сайте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/>
                        <a:t>4) Почему?</a:t>
                      </a:r>
                      <a:endParaRPr lang="ru-RU" sz="24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8856">
                <a:tc>
                  <a:txBody>
                    <a:bodyPr/>
                    <a:lstStyle/>
                    <a:p>
                      <a:pPr marL="0" marR="0" indent="0" algn="just" defTabSz="1221157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Потому что нет нужного раздела и информация плохо структурирована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/>
                        <a:t>5) Почему?</a:t>
                      </a:r>
                      <a:endParaRPr lang="ru-RU" sz="24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34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/>
                        <a:t>Потому что сайт нуждается в реорганизации</a:t>
                      </a:r>
                      <a:endParaRPr lang="ru-RU" altLang="ru-RU" sz="2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2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Принятые решения: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950" y="1548061"/>
            <a:ext cx="11161240" cy="310854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Реорганизовать сайт школы, перенести его на более удобный хостинг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Дать сайту простое, лёгкое для запоминания доменное имя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Создать на сайте отдельную вкладку «Родителям» для быстрого поиска информации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Предоставить возможность потребителям образовательных услуг задавать вопросы и делать запросы непосредственно с сайта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325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39" y="26124"/>
            <a:ext cx="921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ИДЕАЛЬНАЯ КАРТА ПРОЦЕССА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88" y="1044004"/>
            <a:ext cx="9832422" cy="5401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12" y="743797"/>
            <a:ext cx="12241213" cy="134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427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675</Words>
  <Application>Microsoft Office PowerPoint</Application>
  <PresentationFormat>Произвольный</PresentationFormat>
  <Paragraphs>147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Администрация Липецкой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Киц А.</dc:creator>
  <cp:lastModifiedBy>rmu</cp:lastModifiedBy>
  <cp:revision>126</cp:revision>
  <cp:lastPrinted>2019-06-05T09:54:32Z</cp:lastPrinted>
  <dcterms:created xsi:type="dcterms:W3CDTF">2019-06-03T12:00:22Z</dcterms:created>
  <dcterms:modified xsi:type="dcterms:W3CDTF">2021-11-13T15:28:19Z</dcterms:modified>
</cp:coreProperties>
</file>